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F068776-D84B-4AC0-B4E7-FF375BA4806B}"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9F8155-BAF6-4A27-845D-BC9EE0D6552E}" type="slidenum">
              <a:rPr lang="en-GB" smtClean="0"/>
              <a:t>‹#›</a:t>
            </a:fld>
            <a:endParaRPr lang="en-GB"/>
          </a:p>
        </p:txBody>
      </p:sp>
    </p:spTree>
    <p:extLst>
      <p:ext uri="{BB962C8B-B14F-4D97-AF65-F5344CB8AC3E}">
        <p14:creationId xmlns:p14="http://schemas.microsoft.com/office/powerpoint/2010/main" val="3559655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068776-D84B-4AC0-B4E7-FF375BA4806B}"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9F8155-BAF6-4A27-845D-BC9EE0D6552E}" type="slidenum">
              <a:rPr lang="en-GB" smtClean="0"/>
              <a:t>‹#›</a:t>
            </a:fld>
            <a:endParaRPr lang="en-GB"/>
          </a:p>
        </p:txBody>
      </p:sp>
    </p:spTree>
    <p:extLst>
      <p:ext uri="{BB962C8B-B14F-4D97-AF65-F5344CB8AC3E}">
        <p14:creationId xmlns:p14="http://schemas.microsoft.com/office/powerpoint/2010/main" val="4151863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068776-D84B-4AC0-B4E7-FF375BA4806B}"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9F8155-BAF6-4A27-845D-BC9EE0D6552E}" type="slidenum">
              <a:rPr lang="en-GB" smtClean="0"/>
              <a:t>‹#›</a:t>
            </a:fld>
            <a:endParaRPr lang="en-GB"/>
          </a:p>
        </p:txBody>
      </p:sp>
    </p:spTree>
    <p:extLst>
      <p:ext uri="{BB962C8B-B14F-4D97-AF65-F5344CB8AC3E}">
        <p14:creationId xmlns:p14="http://schemas.microsoft.com/office/powerpoint/2010/main" val="3990646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068776-D84B-4AC0-B4E7-FF375BA4806B}"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9F8155-BAF6-4A27-845D-BC9EE0D6552E}" type="slidenum">
              <a:rPr lang="en-GB" smtClean="0"/>
              <a:t>‹#›</a:t>
            </a:fld>
            <a:endParaRPr lang="en-GB"/>
          </a:p>
        </p:txBody>
      </p:sp>
    </p:spTree>
    <p:extLst>
      <p:ext uri="{BB962C8B-B14F-4D97-AF65-F5344CB8AC3E}">
        <p14:creationId xmlns:p14="http://schemas.microsoft.com/office/powerpoint/2010/main" val="237438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068776-D84B-4AC0-B4E7-FF375BA4806B}"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9F8155-BAF6-4A27-845D-BC9EE0D6552E}" type="slidenum">
              <a:rPr lang="en-GB" smtClean="0"/>
              <a:t>‹#›</a:t>
            </a:fld>
            <a:endParaRPr lang="en-GB"/>
          </a:p>
        </p:txBody>
      </p:sp>
    </p:spTree>
    <p:extLst>
      <p:ext uri="{BB962C8B-B14F-4D97-AF65-F5344CB8AC3E}">
        <p14:creationId xmlns:p14="http://schemas.microsoft.com/office/powerpoint/2010/main" val="30882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F068776-D84B-4AC0-B4E7-FF375BA4806B}" type="datetimeFigureOut">
              <a:rPr lang="en-GB" smtClean="0"/>
              <a:t>21/02/2023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9F8155-BAF6-4A27-845D-BC9EE0D6552E}" type="slidenum">
              <a:rPr lang="en-GB" smtClean="0"/>
              <a:t>‹#›</a:t>
            </a:fld>
            <a:endParaRPr lang="en-GB"/>
          </a:p>
        </p:txBody>
      </p:sp>
    </p:spTree>
    <p:extLst>
      <p:ext uri="{BB962C8B-B14F-4D97-AF65-F5344CB8AC3E}">
        <p14:creationId xmlns:p14="http://schemas.microsoft.com/office/powerpoint/2010/main" val="271263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F068776-D84B-4AC0-B4E7-FF375BA4806B}" type="datetimeFigureOut">
              <a:rPr lang="en-GB" smtClean="0"/>
              <a:t>21/02/2023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9F8155-BAF6-4A27-845D-BC9EE0D6552E}" type="slidenum">
              <a:rPr lang="en-GB" smtClean="0"/>
              <a:t>‹#›</a:t>
            </a:fld>
            <a:endParaRPr lang="en-GB"/>
          </a:p>
        </p:txBody>
      </p:sp>
    </p:spTree>
    <p:extLst>
      <p:ext uri="{BB962C8B-B14F-4D97-AF65-F5344CB8AC3E}">
        <p14:creationId xmlns:p14="http://schemas.microsoft.com/office/powerpoint/2010/main" val="247477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F068776-D84B-4AC0-B4E7-FF375BA4806B}" type="datetimeFigureOut">
              <a:rPr lang="en-GB" smtClean="0"/>
              <a:t>21/02/2023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9F8155-BAF6-4A27-845D-BC9EE0D6552E}" type="slidenum">
              <a:rPr lang="en-GB" smtClean="0"/>
              <a:t>‹#›</a:t>
            </a:fld>
            <a:endParaRPr lang="en-GB"/>
          </a:p>
        </p:txBody>
      </p:sp>
    </p:spTree>
    <p:extLst>
      <p:ext uri="{BB962C8B-B14F-4D97-AF65-F5344CB8AC3E}">
        <p14:creationId xmlns:p14="http://schemas.microsoft.com/office/powerpoint/2010/main" val="271565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68776-D84B-4AC0-B4E7-FF375BA4806B}" type="datetimeFigureOut">
              <a:rPr lang="en-GB" smtClean="0"/>
              <a:t>21/02/2023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9F8155-BAF6-4A27-845D-BC9EE0D6552E}" type="slidenum">
              <a:rPr lang="en-GB" smtClean="0"/>
              <a:t>‹#›</a:t>
            </a:fld>
            <a:endParaRPr lang="en-GB"/>
          </a:p>
        </p:txBody>
      </p:sp>
    </p:spTree>
    <p:extLst>
      <p:ext uri="{BB962C8B-B14F-4D97-AF65-F5344CB8AC3E}">
        <p14:creationId xmlns:p14="http://schemas.microsoft.com/office/powerpoint/2010/main" val="401422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068776-D84B-4AC0-B4E7-FF375BA4806B}" type="datetimeFigureOut">
              <a:rPr lang="en-GB" smtClean="0"/>
              <a:t>21/02/2023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9F8155-BAF6-4A27-845D-BC9EE0D6552E}" type="slidenum">
              <a:rPr lang="en-GB" smtClean="0"/>
              <a:t>‹#›</a:t>
            </a:fld>
            <a:endParaRPr lang="en-GB"/>
          </a:p>
        </p:txBody>
      </p:sp>
    </p:spTree>
    <p:extLst>
      <p:ext uri="{BB962C8B-B14F-4D97-AF65-F5344CB8AC3E}">
        <p14:creationId xmlns:p14="http://schemas.microsoft.com/office/powerpoint/2010/main" val="199677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068776-D84B-4AC0-B4E7-FF375BA4806B}" type="datetimeFigureOut">
              <a:rPr lang="en-GB" smtClean="0"/>
              <a:t>21/02/2023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9F8155-BAF6-4A27-845D-BC9EE0D6552E}" type="slidenum">
              <a:rPr lang="en-GB" smtClean="0"/>
              <a:t>‹#›</a:t>
            </a:fld>
            <a:endParaRPr lang="en-GB"/>
          </a:p>
        </p:txBody>
      </p:sp>
    </p:spTree>
    <p:extLst>
      <p:ext uri="{BB962C8B-B14F-4D97-AF65-F5344CB8AC3E}">
        <p14:creationId xmlns:p14="http://schemas.microsoft.com/office/powerpoint/2010/main" val="392362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68776-D84B-4AC0-B4E7-FF375BA4806B}" type="datetimeFigureOut">
              <a:rPr lang="en-GB" smtClean="0"/>
              <a:t>21/02/2023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F8155-BAF6-4A27-845D-BC9EE0D6552E}" type="slidenum">
              <a:rPr lang="en-GB" smtClean="0"/>
              <a:t>‹#›</a:t>
            </a:fld>
            <a:endParaRPr lang="en-GB"/>
          </a:p>
        </p:txBody>
      </p:sp>
    </p:spTree>
    <p:extLst>
      <p:ext uri="{BB962C8B-B14F-4D97-AF65-F5344CB8AC3E}">
        <p14:creationId xmlns:p14="http://schemas.microsoft.com/office/powerpoint/2010/main" val="457291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app=desktop&amp;safe=active&amp;v=UCI2mu7URBc"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oxfordowl.co.uk/api/interactives/28377.html"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3703" y="261257"/>
            <a:ext cx="9144000" cy="862557"/>
          </a:xfrm>
        </p:spPr>
        <p:txBody>
          <a:bodyPr>
            <a:normAutofit fontScale="90000"/>
          </a:bodyPr>
          <a:lstStyle/>
          <a:p>
            <a:r>
              <a:rPr lang="en-GB" b="1" dirty="0" smtClean="0"/>
              <a:t>                       </a:t>
            </a:r>
            <a:r>
              <a:rPr lang="en-GB" b="1" dirty="0" smtClean="0">
                <a:latin typeface="SassoonPrimaryInfant" pitchFamily="2" charset="0"/>
              </a:rPr>
              <a:t>Workshop</a:t>
            </a:r>
            <a:endParaRPr lang="en-GB" b="1" dirty="0">
              <a:latin typeface="SassoonPrimaryInfant" pitchFamily="2" charset="0"/>
            </a:endParaRPr>
          </a:p>
        </p:txBody>
      </p:sp>
      <p:sp>
        <p:nvSpPr>
          <p:cNvPr id="3" name="Subtitle 2"/>
          <p:cNvSpPr>
            <a:spLocks noGrp="1"/>
          </p:cNvSpPr>
          <p:nvPr>
            <p:ph type="subTitle" idx="1"/>
          </p:nvPr>
        </p:nvSpPr>
        <p:spPr>
          <a:xfrm>
            <a:off x="1036320" y="1454784"/>
            <a:ext cx="9718765" cy="5010741"/>
          </a:xfrm>
        </p:spPr>
        <p:txBody>
          <a:bodyPr>
            <a:normAutofit fontScale="92500" lnSpcReduction="10000"/>
          </a:bodyPr>
          <a:lstStyle/>
          <a:p>
            <a:r>
              <a:rPr lang="en-GB" dirty="0">
                <a:latin typeface="SassoonPrimaryInfant" pitchFamily="2" charset="0"/>
              </a:rPr>
              <a:t>C</a:t>
            </a:r>
            <a:r>
              <a:rPr lang="en-GB" dirty="0" smtClean="0">
                <a:latin typeface="SassoonPrimaryInfant" pitchFamily="2" charset="0"/>
              </a:rPr>
              <a:t>ome along to our Floppy’s Phonics workshop on Wednesday 22</a:t>
            </a:r>
            <a:r>
              <a:rPr lang="en-GB" baseline="30000" dirty="0" smtClean="0">
                <a:latin typeface="SassoonPrimaryInfant" pitchFamily="2" charset="0"/>
              </a:rPr>
              <a:t>nd</a:t>
            </a:r>
            <a:r>
              <a:rPr lang="en-GB" dirty="0" smtClean="0">
                <a:latin typeface="SassoonPrimaryInfant" pitchFamily="2" charset="0"/>
              </a:rPr>
              <a:t> February at 3.45pm – 4.20pm.</a:t>
            </a:r>
          </a:p>
          <a:p>
            <a:endParaRPr lang="en-GB" dirty="0">
              <a:latin typeface="SassoonPrimaryInfant" pitchFamily="2" charset="0"/>
            </a:endParaRPr>
          </a:p>
          <a:p>
            <a:r>
              <a:rPr lang="en-GB" dirty="0" smtClean="0">
                <a:latin typeface="SassoonPrimaryInfant" pitchFamily="2" charset="0"/>
              </a:rPr>
              <a:t>We will show you how we teach Floppy’s Phonics in school and share resources you can use to support your children at home.</a:t>
            </a:r>
          </a:p>
          <a:p>
            <a:endParaRPr lang="en-GB" dirty="0">
              <a:latin typeface="SassoonPrimaryInfant" pitchFamily="2" charset="0"/>
            </a:endParaRPr>
          </a:p>
          <a:p>
            <a:r>
              <a:rPr lang="en-GB" dirty="0" smtClean="0">
                <a:latin typeface="SassoonPrimaryInfant" pitchFamily="2" charset="0"/>
              </a:rPr>
              <a:t>We will have members of staff available to care for your St. Chad’s children while you attend the workshop.</a:t>
            </a:r>
          </a:p>
          <a:p>
            <a:endParaRPr lang="en-GB" dirty="0">
              <a:latin typeface="SassoonPrimaryInfant" pitchFamily="2" charset="0"/>
            </a:endParaRPr>
          </a:p>
          <a:p>
            <a:r>
              <a:rPr lang="en-GB" dirty="0" smtClean="0">
                <a:latin typeface="SassoonPrimaryInfant" pitchFamily="2" charset="0"/>
              </a:rPr>
              <a:t>Please text the school on 07786201169 if you would like to come along, letting us know how many adults will be attending and which St. Chad’s children will need taking care of at this time.</a:t>
            </a:r>
          </a:p>
          <a:p>
            <a:endParaRPr lang="en-GB" dirty="0">
              <a:latin typeface="SassoonPrimaryInfant" pitchFamily="2" charset="0"/>
            </a:endParaRPr>
          </a:p>
          <a:p>
            <a:r>
              <a:rPr lang="en-GB" dirty="0" smtClean="0">
                <a:latin typeface="SassoonPrimaryInfant" pitchFamily="2" charset="0"/>
              </a:rPr>
              <a:t>Thank you and we look forward to seeing you there!</a:t>
            </a:r>
            <a:endParaRPr lang="en-GB" dirty="0">
              <a:latin typeface="SassoonPrimaryInfant" pitchFamily="2" charset="0"/>
            </a:endParaRPr>
          </a:p>
        </p:txBody>
      </p:sp>
      <p:pic>
        <p:nvPicPr>
          <p:cNvPr id="4" name="Picture 3"/>
          <p:cNvPicPr>
            <a:picLocks noChangeAspect="1"/>
          </p:cNvPicPr>
          <p:nvPr/>
        </p:nvPicPr>
        <p:blipFill>
          <a:blip r:embed="rId2"/>
          <a:stretch>
            <a:fillRect/>
          </a:stretch>
        </p:blipFill>
        <p:spPr>
          <a:xfrm>
            <a:off x="2781027" y="0"/>
            <a:ext cx="3114675" cy="1466850"/>
          </a:xfrm>
          <a:prstGeom prst="rect">
            <a:avLst/>
          </a:prstGeom>
        </p:spPr>
      </p:pic>
      <p:pic>
        <p:nvPicPr>
          <p:cNvPr id="5" name="Picture 4"/>
          <p:cNvPicPr>
            <a:picLocks noChangeAspect="1"/>
          </p:cNvPicPr>
          <p:nvPr/>
        </p:nvPicPr>
        <p:blipFill>
          <a:blip r:embed="rId3"/>
          <a:stretch>
            <a:fillRect/>
          </a:stretch>
        </p:blipFill>
        <p:spPr>
          <a:xfrm>
            <a:off x="315686" y="5300797"/>
            <a:ext cx="1495697" cy="1495697"/>
          </a:xfrm>
          <a:prstGeom prst="rect">
            <a:avLst/>
          </a:prstGeom>
        </p:spPr>
      </p:pic>
    </p:spTree>
    <p:extLst>
      <p:ext uri="{BB962C8B-B14F-4D97-AF65-F5344CB8AC3E}">
        <p14:creationId xmlns:p14="http://schemas.microsoft.com/office/powerpoint/2010/main" val="1055539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SassoonPrimaryInfant" pitchFamily="2" charset="0"/>
              </a:rPr>
              <a:t>Floppy’s Phonics at home</a:t>
            </a:r>
            <a:endParaRPr lang="en-GB" b="1" dirty="0">
              <a:latin typeface="SassoonPrimaryInfant" pitchFamily="2" charset="0"/>
            </a:endParaRPr>
          </a:p>
        </p:txBody>
      </p:sp>
      <p:sp>
        <p:nvSpPr>
          <p:cNvPr id="3" name="TextBox 2"/>
          <p:cNvSpPr txBox="1"/>
          <p:nvPr/>
        </p:nvSpPr>
        <p:spPr>
          <a:xfrm>
            <a:off x="513806" y="1820091"/>
            <a:ext cx="3605348"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u="sng" dirty="0" smtClean="0"/>
              <a:t>Activity sheet homework</a:t>
            </a:r>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p:txBody>
      </p:sp>
      <p:sp>
        <p:nvSpPr>
          <p:cNvPr id="4" name="TextBox 3"/>
          <p:cNvSpPr txBox="1"/>
          <p:nvPr/>
        </p:nvSpPr>
        <p:spPr>
          <a:xfrm>
            <a:off x="4293326" y="1820090"/>
            <a:ext cx="3605348"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u="sng" dirty="0" smtClean="0"/>
              <a:t>Floppy’s Phonics online</a:t>
            </a:r>
          </a:p>
          <a:p>
            <a:pPr algn="ctr"/>
            <a:endParaRPr lang="en-GB" u="sng" dirty="0"/>
          </a:p>
          <a:p>
            <a:pPr algn="ctr"/>
            <a:endParaRPr lang="en-GB" u="sng" dirty="0" smtClean="0"/>
          </a:p>
          <a:p>
            <a:pPr algn="ctr"/>
            <a:endParaRPr lang="en-GB" u="sng" dirty="0"/>
          </a:p>
          <a:p>
            <a:r>
              <a:rPr lang="en-GB" u="sng" dirty="0" smtClean="0"/>
              <a:t>Class log in</a:t>
            </a:r>
          </a:p>
          <a:p>
            <a:pPr algn="ctr"/>
            <a:endParaRPr lang="en-GB" dirty="0"/>
          </a:p>
          <a:p>
            <a:r>
              <a:rPr lang="en-GB" dirty="0" smtClean="0"/>
              <a:t>Username: St Chad’s Year One</a:t>
            </a:r>
          </a:p>
          <a:p>
            <a:r>
              <a:rPr lang="en-GB" dirty="0" smtClean="0"/>
              <a:t>Password: blueberries</a:t>
            </a:r>
          </a:p>
          <a:p>
            <a:endParaRPr lang="en-GB" dirty="0"/>
          </a:p>
          <a:p>
            <a:r>
              <a:rPr lang="en-GB" dirty="0" smtClean="0"/>
              <a:t>Username: St Chad’s Reception</a:t>
            </a:r>
          </a:p>
          <a:p>
            <a:r>
              <a:rPr lang="en-GB" dirty="0" smtClean="0"/>
              <a:t>Password: penguins </a:t>
            </a:r>
            <a:endParaRPr lang="en-GB" u="sng" dirty="0" smtClean="0"/>
          </a:p>
          <a:p>
            <a:pPr algn="ctr"/>
            <a:endParaRPr lang="en-GB" u="sng" dirty="0" smtClean="0"/>
          </a:p>
          <a:p>
            <a:pPr algn="ctr"/>
            <a:endParaRPr lang="en-GB" u="sng" dirty="0"/>
          </a:p>
          <a:p>
            <a:pPr algn="ctr"/>
            <a:endParaRPr lang="en-GB" u="sng" dirty="0"/>
          </a:p>
          <a:p>
            <a:pPr algn="ctr"/>
            <a:endParaRPr lang="en-GB" u="sng" dirty="0" smtClean="0"/>
          </a:p>
          <a:p>
            <a:pPr algn="ctr"/>
            <a:endParaRPr lang="en-GB" u="sng" dirty="0"/>
          </a:p>
        </p:txBody>
      </p:sp>
      <p:sp>
        <p:nvSpPr>
          <p:cNvPr id="5" name="TextBox 4"/>
          <p:cNvSpPr txBox="1"/>
          <p:nvPr/>
        </p:nvSpPr>
        <p:spPr>
          <a:xfrm>
            <a:off x="8072846" y="1820089"/>
            <a:ext cx="3605348"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u="sng" dirty="0" smtClean="0"/>
              <a:t>Books online / from school</a:t>
            </a:r>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p:txBody>
      </p:sp>
      <p:pic>
        <p:nvPicPr>
          <p:cNvPr id="6" name="Picture 5"/>
          <p:cNvPicPr>
            <a:picLocks noChangeAspect="1"/>
          </p:cNvPicPr>
          <p:nvPr/>
        </p:nvPicPr>
        <p:blipFill>
          <a:blip r:embed="rId2"/>
          <a:stretch>
            <a:fillRect/>
          </a:stretch>
        </p:blipFill>
        <p:spPr>
          <a:xfrm>
            <a:off x="1267667" y="2656113"/>
            <a:ext cx="2097625" cy="3014711"/>
          </a:xfrm>
          <a:prstGeom prst="rect">
            <a:avLst/>
          </a:prstGeom>
        </p:spPr>
      </p:pic>
      <p:pic>
        <p:nvPicPr>
          <p:cNvPr id="7" name="Picture 6"/>
          <p:cNvPicPr>
            <a:picLocks noChangeAspect="1"/>
          </p:cNvPicPr>
          <p:nvPr/>
        </p:nvPicPr>
        <p:blipFill>
          <a:blip r:embed="rId3"/>
          <a:stretch>
            <a:fillRect/>
          </a:stretch>
        </p:blipFill>
        <p:spPr>
          <a:xfrm>
            <a:off x="4371034" y="5237372"/>
            <a:ext cx="1242366" cy="1027754"/>
          </a:xfrm>
          <a:prstGeom prst="rect">
            <a:avLst/>
          </a:prstGeom>
        </p:spPr>
      </p:pic>
      <p:pic>
        <p:nvPicPr>
          <p:cNvPr id="9" name="Picture 8"/>
          <p:cNvPicPr>
            <a:picLocks noChangeAspect="1"/>
          </p:cNvPicPr>
          <p:nvPr/>
        </p:nvPicPr>
        <p:blipFill>
          <a:blip r:embed="rId4"/>
          <a:stretch>
            <a:fillRect/>
          </a:stretch>
        </p:blipFill>
        <p:spPr>
          <a:xfrm>
            <a:off x="8250149" y="2175933"/>
            <a:ext cx="3250741" cy="2494492"/>
          </a:xfrm>
          <a:prstGeom prst="rect">
            <a:avLst/>
          </a:prstGeom>
        </p:spPr>
      </p:pic>
      <p:pic>
        <p:nvPicPr>
          <p:cNvPr id="10" name="Picture 9"/>
          <p:cNvPicPr>
            <a:picLocks noChangeAspect="1"/>
          </p:cNvPicPr>
          <p:nvPr/>
        </p:nvPicPr>
        <p:blipFill>
          <a:blip r:embed="rId5"/>
          <a:stretch>
            <a:fillRect/>
          </a:stretch>
        </p:blipFill>
        <p:spPr>
          <a:xfrm>
            <a:off x="6770932" y="5199918"/>
            <a:ext cx="915394" cy="1144486"/>
          </a:xfrm>
          <a:prstGeom prst="rect">
            <a:avLst/>
          </a:prstGeom>
        </p:spPr>
      </p:pic>
      <p:pic>
        <p:nvPicPr>
          <p:cNvPr id="11" name="Picture 10"/>
          <p:cNvPicPr>
            <a:picLocks noChangeAspect="1"/>
          </p:cNvPicPr>
          <p:nvPr/>
        </p:nvPicPr>
        <p:blipFill>
          <a:blip r:embed="rId6"/>
          <a:stretch>
            <a:fillRect/>
          </a:stretch>
        </p:blipFill>
        <p:spPr>
          <a:xfrm>
            <a:off x="9230378" y="4670425"/>
            <a:ext cx="1290282" cy="1536954"/>
          </a:xfrm>
          <a:prstGeom prst="rect">
            <a:avLst/>
          </a:prstGeom>
        </p:spPr>
      </p:pic>
    </p:spTree>
    <p:extLst>
      <p:ext uri="{BB962C8B-B14F-4D97-AF65-F5344CB8AC3E}">
        <p14:creationId xmlns:p14="http://schemas.microsoft.com/office/powerpoint/2010/main" val="3631448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SassoonPrimaryInfant" pitchFamily="2" charset="0"/>
              </a:rPr>
              <a:t>Extra Resources</a:t>
            </a:r>
            <a:endParaRPr lang="en-GB" b="1" dirty="0">
              <a:latin typeface="SassoonPrimaryInfant" pitchFamily="2" charset="0"/>
            </a:endParaRPr>
          </a:p>
        </p:txBody>
      </p:sp>
      <p:sp>
        <p:nvSpPr>
          <p:cNvPr id="4" name="TextBox 3"/>
          <p:cNvSpPr txBox="1"/>
          <p:nvPr/>
        </p:nvSpPr>
        <p:spPr>
          <a:xfrm>
            <a:off x="513806" y="1820091"/>
            <a:ext cx="3605348"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u="sng" dirty="0" smtClean="0"/>
              <a:t>Parent support booklet</a:t>
            </a:r>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a:p>
            <a:pPr algn="ctr"/>
            <a:r>
              <a:rPr lang="en-GB" dirty="0" smtClean="0">
                <a:latin typeface="SassoonPrimaryInfant" pitchFamily="2" charset="0"/>
              </a:rPr>
              <a:t>Not currently supported for use on iPad and iPad mini running iOS 13 or above.</a:t>
            </a:r>
          </a:p>
          <a:p>
            <a:pPr algn="ctr"/>
            <a:endParaRPr lang="en-GB" u="sng" dirty="0"/>
          </a:p>
        </p:txBody>
      </p:sp>
      <p:sp>
        <p:nvSpPr>
          <p:cNvPr id="5" name="TextBox 4"/>
          <p:cNvSpPr txBox="1"/>
          <p:nvPr/>
        </p:nvSpPr>
        <p:spPr>
          <a:xfrm>
            <a:off x="4367349" y="1820090"/>
            <a:ext cx="3605348"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u="sng" dirty="0" smtClean="0"/>
              <a:t>Mini alphabetic code chart</a:t>
            </a:r>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p:txBody>
      </p:sp>
      <p:sp>
        <p:nvSpPr>
          <p:cNvPr id="6" name="TextBox 5"/>
          <p:cNvSpPr txBox="1"/>
          <p:nvPr/>
        </p:nvSpPr>
        <p:spPr>
          <a:xfrm>
            <a:off x="8220892" y="1820090"/>
            <a:ext cx="3605348"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u="sng" dirty="0" smtClean="0"/>
              <a:t>How to videos</a:t>
            </a:r>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a:p>
            <a:pPr algn="ctr"/>
            <a:endParaRPr lang="en-GB" u="sng" dirty="0" smtClean="0"/>
          </a:p>
          <a:p>
            <a:pPr algn="ctr"/>
            <a:endParaRPr lang="en-GB" u="sng" dirty="0"/>
          </a:p>
        </p:txBody>
      </p:sp>
      <p:pic>
        <p:nvPicPr>
          <p:cNvPr id="8" name="Picture 7"/>
          <p:cNvPicPr>
            <a:picLocks noChangeAspect="1"/>
          </p:cNvPicPr>
          <p:nvPr/>
        </p:nvPicPr>
        <p:blipFill>
          <a:blip r:embed="rId2"/>
          <a:stretch>
            <a:fillRect/>
          </a:stretch>
        </p:blipFill>
        <p:spPr>
          <a:xfrm>
            <a:off x="8266203" y="2697162"/>
            <a:ext cx="3514725" cy="1819275"/>
          </a:xfrm>
          <a:prstGeom prst="rect">
            <a:avLst/>
          </a:prstGeom>
        </p:spPr>
      </p:pic>
      <p:pic>
        <p:nvPicPr>
          <p:cNvPr id="3" name="Picture 2"/>
          <p:cNvPicPr>
            <a:picLocks noChangeAspect="1"/>
          </p:cNvPicPr>
          <p:nvPr/>
        </p:nvPicPr>
        <p:blipFill>
          <a:blip r:embed="rId3"/>
          <a:stretch>
            <a:fillRect/>
          </a:stretch>
        </p:blipFill>
        <p:spPr>
          <a:xfrm>
            <a:off x="608452" y="2455817"/>
            <a:ext cx="3416055" cy="1858736"/>
          </a:xfrm>
          <a:prstGeom prst="rect">
            <a:avLst/>
          </a:prstGeom>
        </p:spPr>
      </p:pic>
      <p:pic>
        <p:nvPicPr>
          <p:cNvPr id="10" name="Picture 9"/>
          <p:cNvPicPr>
            <a:picLocks noChangeAspect="1"/>
          </p:cNvPicPr>
          <p:nvPr/>
        </p:nvPicPr>
        <p:blipFill>
          <a:blip r:embed="rId4"/>
          <a:stretch>
            <a:fillRect/>
          </a:stretch>
        </p:blipFill>
        <p:spPr>
          <a:xfrm>
            <a:off x="4812846" y="2222107"/>
            <a:ext cx="2714353" cy="3903284"/>
          </a:xfrm>
          <a:prstGeom prst="rect">
            <a:avLst/>
          </a:prstGeom>
        </p:spPr>
      </p:pic>
    </p:spTree>
    <p:extLst>
      <p:ext uri="{BB962C8B-B14F-4D97-AF65-F5344CB8AC3E}">
        <p14:creationId xmlns:p14="http://schemas.microsoft.com/office/powerpoint/2010/main" val="175657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SassoonPrimaryInfant" pitchFamily="2" charset="0"/>
              </a:rPr>
              <a:t>Any questions?</a:t>
            </a:r>
            <a:endParaRPr lang="en-GB" b="1" dirty="0">
              <a:latin typeface="SassoonPrimaryInfant" pitchFamily="2" charset="0"/>
            </a:endParaRPr>
          </a:p>
        </p:txBody>
      </p:sp>
      <p:pic>
        <p:nvPicPr>
          <p:cNvPr id="3" name="Picture 2"/>
          <p:cNvPicPr>
            <a:picLocks noChangeAspect="1"/>
          </p:cNvPicPr>
          <p:nvPr/>
        </p:nvPicPr>
        <p:blipFill>
          <a:blip r:embed="rId2"/>
          <a:stretch>
            <a:fillRect/>
          </a:stretch>
        </p:blipFill>
        <p:spPr>
          <a:xfrm>
            <a:off x="2197629" y="1855786"/>
            <a:ext cx="7386638" cy="4287068"/>
          </a:xfrm>
          <a:prstGeom prst="rect">
            <a:avLst/>
          </a:prstGeom>
        </p:spPr>
      </p:pic>
    </p:spTree>
    <p:extLst>
      <p:ext uri="{BB962C8B-B14F-4D97-AF65-F5344CB8AC3E}">
        <p14:creationId xmlns:p14="http://schemas.microsoft.com/office/powerpoint/2010/main" val="1712187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90033" y="209005"/>
            <a:ext cx="5396322" cy="2541387"/>
          </a:xfrm>
          <a:prstGeom prst="rect">
            <a:avLst/>
          </a:prstGeom>
        </p:spPr>
      </p:pic>
      <p:sp>
        <p:nvSpPr>
          <p:cNvPr id="5" name="TextBox 4"/>
          <p:cNvSpPr txBox="1"/>
          <p:nvPr/>
        </p:nvSpPr>
        <p:spPr>
          <a:xfrm>
            <a:off x="200297" y="2595155"/>
            <a:ext cx="11678195" cy="3970318"/>
          </a:xfrm>
          <a:prstGeom prst="rect">
            <a:avLst/>
          </a:prstGeom>
          <a:noFill/>
        </p:spPr>
        <p:txBody>
          <a:bodyPr wrap="square" rtlCol="0">
            <a:spAutoFit/>
          </a:bodyPr>
          <a:lstStyle/>
          <a:p>
            <a:pPr algn="ctr"/>
            <a:r>
              <a:rPr lang="en-GB" sz="2800" b="1" u="sng" dirty="0" smtClean="0">
                <a:latin typeface="SassoonPrimaryInfant" pitchFamily="2" charset="0"/>
              </a:rPr>
              <a:t>Aims for the session:</a:t>
            </a:r>
          </a:p>
          <a:p>
            <a:pPr algn="ctr"/>
            <a:endParaRPr lang="en-GB" sz="2800" b="1" u="sng" dirty="0">
              <a:latin typeface="SassoonPrimaryInfant" pitchFamily="2" charset="0"/>
            </a:endParaRPr>
          </a:p>
          <a:p>
            <a:pPr marL="285750" indent="-285750">
              <a:buFont typeface="Arial" panose="020B0604020202020204" pitchFamily="34" charset="0"/>
              <a:buChar char="•"/>
            </a:pPr>
            <a:r>
              <a:rPr lang="en-GB" sz="2800" b="1" dirty="0" smtClean="0">
                <a:latin typeface="SassoonPrimaryInfant" pitchFamily="2" charset="0"/>
              </a:rPr>
              <a:t>To share how we teach phonics in school</a:t>
            </a:r>
          </a:p>
          <a:p>
            <a:pPr marL="285750" indent="-285750">
              <a:buFont typeface="Arial" panose="020B0604020202020204" pitchFamily="34" charset="0"/>
              <a:buChar char="•"/>
            </a:pPr>
            <a:r>
              <a:rPr lang="en-GB" sz="2800" b="1" dirty="0" smtClean="0">
                <a:latin typeface="SassoonPrimaryInfant" pitchFamily="2" charset="0"/>
              </a:rPr>
              <a:t>To support you in understanding how phonics works and why we use it to support early reading</a:t>
            </a:r>
          </a:p>
          <a:p>
            <a:pPr marL="285750" indent="-285750">
              <a:buFont typeface="Arial" panose="020B0604020202020204" pitchFamily="34" charset="0"/>
              <a:buChar char="•"/>
            </a:pPr>
            <a:r>
              <a:rPr lang="en-GB" sz="2800" b="1" dirty="0" smtClean="0">
                <a:latin typeface="SassoonPrimaryInfant" pitchFamily="2" charset="0"/>
              </a:rPr>
              <a:t>To share the resources available for you the support phonics at home</a:t>
            </a:r>
          </a:p>
          <a:p>
            <a:pPr marL="285750" indent="-285750">
              <a:buFont typeface="Arial" panose="020B0604020202020204" pitchFamily="34" charset="0"/>
              <a:buChar char="•"/>
            </a:pPr>
            <a:r>
              <a:rPr lang="en-GB" sz="2800" b="1" dirty="0" smtClean="0">
                <a:latin typeface="SassoonPrimaryInfant" pitchFamily="2" charset="0"/>
              </a:rPr>
              <a:t>To explain how to use these resources to best help your child</a:t>
            </a:r>
          </a:p>
          <a:p>
            <a:pPr marL="285750" indent="-285750">
              <a:buFont typeface="Arial" panose="020B0604020202020204" pitchFamily="34" charset="0"/>
              <a:buChar char="•"/>
            </a:pPr>
            <a:r>
              <a:rPr lang="en-GB" sz="2800" b="1" dirty="0" smtClean="0">
                <a:latin typeface="SassoonPrimaryInfant" pitchFamily="2" charset="0"/>
              </a:rPr>
              <a:t>To answer any questions you might have about phonics </a:t>
            </a:r>
          </a:p>
        </p:txBody>
      </p:sp>
    </p:spTree>
    <p:extLst>
      <p:ext uri="{BB962C8B-B14F-4D97-AF65-F5344CB8AC3E}">
        <p14:creationId xmlns:p14="http://schemas.microsoft.com/office/powerpoint/2010/main" val="1586563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8856" y="575060"/>
            <a:ext cx="11961041" cy="5668986"/>
          </a:xfrm>
          <a:prstGeom prst="rect">
            <a:avLst/>
          </a:prstGeom>
        </p:spPr>
      </p:pic>
    </p:spTree>
    <p:extLst>
      <p:ext uri="{BB962C8B-B14F-4D97-AF65-F5344CB8AC3E}">
        <p14:creationId xmlns:p14="http://schemas.microsoft.com/office/powerpoint/2010/main" val="604447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SassoonPrimaryInfant" pitchFamily="2" charset="0"/>
              </a:rPr>
              <a:t>Using only the pure sounds</a:t>
            </a:r>
            <a:endParaRPr lang="en-GB" b="1" dirty="0">
              <a:latin typeface="SassoonPrimaryInfant" pitchFamily="2" charset="0"/>
            </a:endParaRPr>
          </a:p>
        </p:txBody>
      </p:sp>
      <p:pic>
        <p:nvPicPr>
          <p:cNvPr id="3" name="Picture 2">
            <a:hlinkClick r:id="rId2"/>
          </p:cNvPr>
          <p:cNvPicPr>
            <a:picLocks noChangeAspect="1"/>
          </p:cNvPicPr>
          <p:nvPr/>
        </p:nvPicPr>
        <p:blipFill>
          <a:blip r:embed="rId3"/>
          <a:stretch>
            <a:fillRect/>
          </a:stretch>
        </p:blipFill>
        <p:spPr>
          <a:xfrm>
            <a:off x="1697083" y="1332412"/>
            <a:ext cx="8590394" cy="4967287"/>
          </a:xfrm>
          <a:prstGeom prst="rect">
            <a:avLst/>
          </a:prstGeom>
        </p:spPr>
      </p:pic>
    </p:spTree>
    <p:extLst>
      <p:ext uri="{BB962C8B-B14F-4D97-AF65-F5344CB8AC3E}">
        <p14:creationId xmlns:p14="http://schemas.microsoft.com/office/powerpoint/2010/main" val="2967605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574289"/>
          </a:xfrm>
          <a:prstGeom prst="rect">
            <a:avLst/>
          </a:prstGeom>
        </p:spPr>
      </p:pic>
    </p:spTree>
    <p:extLst>
      <p:ext uri="{BB962C8B-B14F-4D97-AF65-F5344CB8AC3E}">
        <p14:creationId xmlns:p14="http://schemas.microsoft.com/office/powerpoint/2010/main" val="3041868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SassoonPrimaryInfant" pitchFamily="2" charset="0"/>
              </a:rPr>
              <a:t>Floppy’s Phonics Online</a:t>
            </a:r>
            <a:endParaRPr lang="en-GB" b="1" dirty="0">
              <a:latin typeface="SassoonPrimaryInfant" pitchFamily="2" charset="0"/>
            </a:endParaRPr>
          </a:p>
        </p:txBody>
      </p:sp>
      <p:sp>
        <p:nvSpPr>
          <p:cNvPr id="3" name="TextBox 2"/>
          <p:cNvSpPr txBox="1"/>
          <p:nvPr/>
        </p:nvSpPr>
        <p:spPr>
          <a:xfrm>
            <a:off x="261257" y="1558834"/>
            <a:ext cx="4180114" cy="3416320"/>
          </a:xfrm>
          <a:prstGeom prst="rect">
            <a:avLst/>
          </a:prstGeom>
          <a:noFill/>
        </p:spPr>
        <p:txBody>
          <a:bodyPr wrap="square" rtlCol="0">
            <a:spAutoFit/>
          </a:bodyPr>
          <a:lstStyle/>
          <a:p>
            <a:r>
              <a:rPr lang="en-GB" sz="2400" dirty="0" smtClean="0">
                <a:latin typeface="SassoonPrimaryInfant" pitchFamily="2" charset="0"/>
              </a:rPr>
              <a:t>In session one we:</a:t>
            </a:r>
          </a:p>
          <a:p>
            <a:endParaRPr lang="en-GB" sz="2400" dirty="0" smtClean="0">
              <a:latin typeface="SassoonPrimaryInfant" pitchFamily="2" charset="0"/>
            </a:endParaRPr>
          </a:p>
          <a:p>
            <a:pPr marL="285750" indent="-285750">
              <a:buFontTx/>
              <a:buChar char="-"/>
            </a:pPr>
            <a:r>
              <a:rPr lang="en-GB" sz="2400" dirty="0" smtClean="0">
                <a:latin typeface="SassoonPrimaryInfant" pitchFamily="2" charset="0"/>
              </a:rPr>
              <a:t>Revise and revisit previously learnt sounds</a:t>
            </a:r>
          </a:p>
          <a:p>
            <a:pPr marL="285750" indent="-285750">
              <a:buFontTx/>
              <a:buChar char="-"/>
            </a:pPr>
            <a:r>
              <a:rPr lang="en-GB" sz="2400" dirty="0" smtClean="0">
                <a:latin typeface="SassoonPrimaryInfant" pitchFamily="2" charset="0"/>
              </a:rPr>
              <a:t>Teach a new sound using Floppy’s Phonics online</a:t>
            </a:r>
          </a:p>
          <a:p>
            <a:pPr marL="285750" indent="-285750">
              <a:buFontTx/>
              <a:buChar char="-"/>
            </a:pPr>
            <a:r>
              <a:rPr lang="en-GB" sz="2400" dirty="0" smtClean="0">
                <a:latin typeface="SassoonPrimaryInfant" pitchFamily="2" charset="0"/>
              </a:rPr>
              <a:t>Practise using and identifying that sound in speaking and listening activities</a:t>
            </a:r>
            <a:endParaRPr lang="en-GB" sz="2400" dirty="0">
              <a:latin typeface="SassoonPrimaryInfant" pitchFamily="2" charset="0"/>
            </a:endParaRPr>
          </a:p>
        </p:txBody>
      </p:sp>
      <p:pic>
        <p:nvPicPr>
          <p:cNvPr id="4" name="Picture 3">
            <a:hlinkClick r:id="rId2"/>
          </p:cNvPr>
          <p:cNvPicPr>
            <a:picLocks noChangeAspect="1"/>
          </p:cNvPicPr>
          <p:nvPr/>
        </p:nvPicPr>
        <p:blipFill>
          <a:blip r:embed="rId3"/>
          <a:stretch>
            <a:fillRect/>
          </a:stretch>
        </p:blipFill>
        <p:spPr>
          <a:xfrm>
            <a:off x="4563291" y="1490390"/>
            <a:ext cx="6357258" cy="5251962"/>
          </a:xfrm>
          <a:prstGeom prst="rect">
            <a:avLst/>
          </a:prstGeom>
        </p:spPr>
      </p:pic>
    </p:spTree>
    <p:extLst>
      <p:ext uri="{BB962C8B-B14F-4D97-AF65-F5344CB8AC3E}">
        <p14:creationId xmlns:p14="http://schemas.microsoft.com/office/powerpoint/2010/main" val="2406874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86451"/>
            <a:ext cx="10515600" cy="1325563"/>
          </a:xfrm>
        </p:spPr>
        <p:txBody>
          <a:bodyPr/>
          <a:lstStyle/>
          <a:p>
            <a:pPr algn="ctr"/>
            <a:r>
              <a:rPr lang="en-GB" b="1" dirty="0" smtClean="0">
                <a:latin typeface="SassoonPrimaryInfant" pitchFamily="2" charset="0"/>
              </a:rPr>
              <a:t>Floppy’s Phonics Activity Sheets</a:t>
            </a:r>
            <a:endParaRPr lang="en-GB" b="1" dirty="0">
              <a:latin typeface="SassoonPrimaryInfant" pitchFamily="2" charset="0"/>
            </a:endParaRPr>
          </a:p>
        </p:txBody>
      </p:sp>
      <p:sp>
        <p:nvSpPr>
          <p:cNvPr id="3" name="TextBox 2"/>
          <p:cNvSpPr txBox="1"/>
          <p:nvPr/>
        </p:nvSpPr>
        <p:spPr>
          <a:xfrm>
            <a:off x="365760" y="1567543"/>
            <a:ext cx="4162698" cy="2954655"/>
          </a:xfrm>
          <a:prstGeom prst="rect">
            <a:avLst/>
          </a:prstGeom>
          <a:noFill/>
        </p:spPr>
        <p:txBody>
          <a:bodyPr wrap="square" rtlCol="0">
            <a:spAutoFit/>
          </a:bodyPr>
          <a:lstStyle/>
          <a:p>
            <a:r>
              <a:rPr lang="en-GB" sz="2400" dirty="0" smtClean="0">
                <a:latin typeface="SassoonPrimaryInfant" pitchFamily="2" charset="0"/>
              </a:rPr>
              <a:t>In session two we:</a:t>
            </a:r>
          </a:p>
          <a:p>
            <a:endParaRPr lang="en-GB" sz="2400" dirty="0" smtClean="0">
              <a:latin typeface="SassoonPrimaryInfant" pitchFamily="2" charset="0"/>
            </a:endParaRPr>
          </a:p>
          <a:p>
            <a:pPr marL="285750" indent="-285750">
              <a:buFontTx/>
              <a:buChar char="-"/>
            </a:pPr>
            <a:r>
              <a:rPr lang="en-GB" sz="2400" dirty="0" smtClean="0">
                <a:latin typeface="SassoonPrimaryInfant" pitchFamily="2" charset="0"/>
              </a:rPr>
              <a:t>Practise our new and revised sounds on the activity sheets</a:t>
            </a:r>
          </a:p>
          <a:p>
            <a:pPr marL="285750" indent="-285750">
              <a:buFontTx/>
              <a:buChar char="-"/>
            </a:pPr>
            <a:r>
              <a:rPr lang="en-GB" sz="2400" dirty="0" smtClean="0">
                <a:latin typeface="SassoonPrimaryInfant" pitchFamily="2" charset="0"/>
              </a:rPr>
              <a:t>Apply our new learning through reading and spelling activities</a:t>
            </a:r>
          </a:p>
          <a:p>
            <a:pPr marL="285750" indent="-285750">
              <a:buFontTx/>
              <a:buChar char="-"/>
            </a:pPr>
            <a:endParaRPr lang="en-GB" dirty="0" smtClean="0"/>
          </a:p>
        </p:txBody>
      </p:sp>
      <p:pic>
        <p:nvPicPr>
          <p:cNvPr id="4" name="Picture 3"/>
          <p:cNvPicPr>
            <a:picLocks noChangeAspect="1"/>
          </p:cNvPicPr>
          <p:nvPr/>
        </p:nvPicPr>
        <p:blipFill>
          <a:blip r:embed="rId2"/>
          <a:stretch>
            <a:fillRect/>
          </a:stretch>
        </p:blipFill>
        <p:spPr>
          <a:xfrm>
            <a:off x="6008914" y="1193520"/>
            <a:ext cx="3834024" cy="5513033"/>
          </a:xfrm>
          <a:prstGeom prst="rect">
            <a:avLst/>
          </a:prstGeom>
        </p:spPr>
      </p:pic>
    </p:spTree>
    <p:extLst>
      <p:ext uri="{BB962C8B-B14F-4D97-AF65-F5344CB8AC3E}">
        <p14:creationId xmlns:p14="http://schemas.microsoft.com/office/powerpoint/2010/main" val="1026393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6200000">
            <a:off x="2106157" y="-1261701"/>
            <a:ext cx="6611077" cy="9345659"/>
          </a:xfrm>
          <a:prstGeom prst="rect">
            <a:avLst/>
          </a:prstGeom>
        </p:spPr>
      </p:pic>
    </p:spTree>
    <p:extLst>
      <p:ext uri="{BB962C8B-B14F-4D97-AF65-F5344CB8AC3E}">
        <p14:creationId xmlns:p14="http://schemas.microsoft.com/office/powerpoint/2010/main" val="1035225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2349814" y="-797777"/>
            <a:ext cx="6681922" cy="8629631"/>
          </a:xfrm>
          <a:prstGeom prst="rect">
            <a:avLst/>
          </a:prstGeom>
        </p:spPr>
      </p:pic>
    </p:spTree>
    <p:extLst>
      <p:ext uri="{BB962C8B-B14F-4D97-AF65-F5344CB8AC3E}">
        <p14:creationId xmlns:p14="http://schemas.microsoft.com/office/powerpoint/2010/main" val="3023115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6192</TotalTime>
  <Words>307</Words>
  <Application>Microsoft Office PowerPoint</Application>
  <PresentationFormat>Widescreen</PresentationFormat>
  <Paragraphs>115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SassoonPrimaryInfant</vt:lpstr>
      <vt:lpstr>Office Theme</vt:lpstr>
      <vt:lpstr>                       Workshop</vt:lpstr>
      <vt:lpstr>PowerPoint Presentation</vt:lpstr>
      <vt:lpstr>PowerPoint Presentation</vt:lpstr>
      <vt:lpstr>Using only the pure sounds</vt:lpstr>
      <vt:lpstr>PowerPoint Presentation</vt:lpstr>
      <vt:lpstr>Floppy’s Phonics Online</vt:lpstr>
      <vt:lpstr>Floppy’s Phonics Activity Sheets</vt:lpstr>
      <vt:lpstr>PowerPoint Presentation</vt:lpstr>
      <vt:lpstr>PowerPoint Presentation</vt:lpstr>
      <vt:lpstr>Floppy’s Phonics at home</vt:lpstr>
      <vt:lpstr>Extra Resources</vt:lpstr>
      <vt:lpstr>Any questions?</vt:lpstr>
    </vt:vector>
  </TitlesOfParts>
  <Company>Integra Schools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Floppy’s Phonics Workshop</dc:title>
  <dc:creator>Helen Ives</dc:creator>
  <cp:lastModifiedBy>James Ridd</cp:lastModifiedBy>
  <cp:revision>16</cp:revision>
  <cp:lastPrinted>2023-02-07T16:27:48Z</cp:lastPrinted>
  <dcterms:created xsi:type="dcterms:W3CDTF">2023-01-14T12:43:47Z</dcterms:created>
  <dcterms:modified xsi:type="dcterms:W3CDTF">2023-02-21T20:42:10Z</dcterms:modified>
</cp:coreProperties>
</file>